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0" r:id="rId4"/>
    <p:sldId id="302" r:id="rId5"/>
    <p:sldId id="303" r:id="rId6"/>
    <p:sldId id="272" r:id="rId7"/>
    <p:sldId id="279" r:id="rId8"/>
    <p:sldId id="263" r:id="rId9"/>
    <p:sldId id="281" r:id="rId10"/>
    <p:sldId id="266" r:id="rId11"/>
    <p:sldId id="260" r:id="rId12"/>
    <p:sldId id="296" r:id="rId13"/>
    <p:sldId id="277" r:id="rId14"/>
    <p:sldId id="278" r:id="rId15"/>
    <p:sldId id="295" r:id="rId16"/>
    <p:sldId id="300" r:id="rId17"/>
    <p:sldId id="304" r:id="rId18"/>
    <p:sldId id="286" r:id="rId19"/>
    <p:sldId id="301" r:id="rId20"/>
    <p:sldId id="291" r:id="rId21"/>
    <p:sldId id="273" r:id="rId22"/>
    <p:sldId id="284" r:id="rId23"/>
    <p:sldId id="297" r:id="rId24"/>
    <p:sldId id="298" r:id="rId25"/>
    <p:sldId id="299" r:id="rId26"/>
    <p:sldId id="258" r:id="rId27"/>
    <p:sldId id="305" r:id="rId28"/>
    <p:sldId id="259" r:id="rId29"/>
    <p:sldId id="261" r:id="rId30"/>
    <p:sldId id="262" r:id="rId31"/>
    <p:sldId id="274" r:id="rId32"/>
    <p:sldId id="282" r:id="rId33"/>
    <p:sldId id="283" r:id="rId34"/>
    <p:sldId id="294" r:id="rId35"/>
    <p:sldId id="265" r:id="rId36"/>
    <p:sldId id="285" r:id="rId37"/>
    <p:sldId id="267" r:id="rId38"/>
    <p:sldId id="268" r:id="rId39"/>
    <p:sldId id="269" r:id="rId40"/>
    <p:sldId id="270" r:id="rId41"/>
    <p:sldId id="271" r:id="rId42"/>
    <p:sldId id="292" r:id="rId43"/>
    <p:sldId id="264" r:id="rId44"/>
    <p:sldId id="287" r:id="rId45"/>
    <p:sldId id="288" r:id="rId46"/>
    <p:sldId id="293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62260"/>
            <a:ext cx="12192000" cy="695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2" y="4996070"/>
            <a:ext cx="1452818" cy="18619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162260"/>
            <a:ext cx="12192000" cy="695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2" y="4996070"/>
            <a:ext cx="1452818" cy="18619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162260"/>
            <a:ext cx="12192000" cy="695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2" y="4996070"/>
            <a:ext cx="1452818" cy="18619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162260"/>
            <a:ext cx="12192000" cy="695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2" y="4996070"/>
            <a:ext cx="1452818" cy="18619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162260"/>
            <a:ext cx="12192000" cy="695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2" y="4996070"/>
            <a:ext cx="1452818" cy="18619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162260"/>
            <a:ext cx="12192000" cy="695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13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2" y="4996070"/>
            <a:ext cx="1452818" cy="18619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162260"/>
            <a:ext cx="12192000" cy="695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" name="Picture 1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2" y="4996070"/>
            <a:ext cx="1452818" cy="18619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62260"/>
            <a:ext cx="12192000" cy="695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2" y="4996070"/>
            <a:ext cx="1452818" cy="18619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62260"/>
            <a:ext cx="12192000" cy="695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2" y="4996070"/>
            <a:ext cx="1452818" cy="18619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62260"/>
            <a:ext cx="12192000" cy="695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2" y="4996070"/>
            <a:ext cx="1452818" cy="18619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162260"/>
            <a:ext cx="12192000" cy="695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2" y="4996070"/>
            <a:ext cx="1452818" cy="18619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162260"/>
            <a:ext cx="12192000" cy="695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2" y="4996070"/>
            <a:ext cx="1452818" cy="18619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62260"/>
            <a:ext cx="12192000" cy="695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2" y="4996070"/>
            <a:ext cx="1452818" cy="18619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162260"/>
            <a:ext cx="12192000" cy="695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2" y="4996070"/>
            <a:ext cx="1452818" cy="18619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162260"/>
            <a:ext cx="12192000" cy="695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2" y="4996070"/>
            <a:ext cx="1452818" cy="18619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162260"/>
            <a:ext cx="12192000" cy="695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2" y="4996070"/>
            <a:ext cx="1452818" cy="18619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162260"/>
            <a:ext cx="12192000" cy="695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2" y="4996070"/>
            <a:ext cx="1452818" cy="186192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https://gallery.mailchimp.com/fdc5b029e7ef64bd8d5633633/images/b4b4553c-8031-4d24-8802-8392e445f5db.jpg" TargetMode="External"/><Relationship Id="rId2" Type="http://schemas.openxmlformats.org/officeDocument/2006/relationships/hyperlink" Target="http://stpetersfc.us7.list-manage.com/track/click?u=fdc5b029e7ef64bd8d5633633&amp;id=e118d6ef16&amp;e=2c72ac71d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CSO_Coaches,%20Trainers%20&amp;%20Volunteers.ppt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7086" y="1879558"/>
            <a:ext cx="9144000" cy="1641490"/>
          </a:xfrm>
        </p:spPr>
        <p:txBody>
          <a:bodyPr/>
          <a:lstStyle/>
          <a:p>
            <a:r>
              <a:rPr lang="en-AU" sz="7200" dirty="0"/>
              <a:t>Information Night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7086" y="920223"/>
            <a:ext cx="9144000" cy="754025"/>
          </a:xfrm>
        </p:spPr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SPFC Team Manager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62260"/>
            <a:ext cx="12192000" cy="695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2" y="4996070"/>
            <a:ext cx="1452818" cy="186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96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538" y="1825625"/>
            <a:ext cx="95912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Injury Form</a:t>
            </a:r>
          </a:p>
          <a:p>
            <a:r>
              <a:rPr lang="en-AU" dirty="0"/>
              <a:t>If an injury occurs must complete Injury Form – especially if strapping applied, player cannot go back on, training kit supplies are used or ice is applied.  </a:t>
            </a:r>
          </a:p>
          <a:p>
            <a:r>
              <a:rPr lang="en-AU" dirty="0"/>
              <a:t>Photo/scan and send copy to Secretary </a:t>
            </a:r>
          </a:p>
          <a:p>
            <a:r>
              <a:rPr lang="en-AU" dirty="0"/>
              <a:t>Follow up with parents by team – Coach or Team Manager</a:t>
            </a:r>
          </a:p>
          <a:p>
            <a:r>
              <a:rPr lang="en-AU" dirty="0"/>
              <a:t>Club will also follow up on Monday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943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Infringements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548" y="1825625"/>
            <a:ext cx="953825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b="1" dirty="0"/>
              <a:t>Yellow and Red Cards</a:t>
            </a:r>
          </a:p>
          <a:p>
            <a:r>
              <a:rPr lang="en-AU" sz="2400" dirty="0"/>
              <a:t>Yellow card – off for a quarter – can’t be replaced</a:t>
            </a:r>
          </a:p>
          <a:p>
            <a:r>
              <a:rPr lang="en-AU" sz="2400" dirty="0"/>
              <a:t>Red card – off for the game – can’t be replaced</a:t>
            </a:r>
          </a:p>
          <a:p>
            <a:r>
              <a:rPr lang="en-AU" sz="2400" dirty="0"/>
              <a:t>No form for cards – umpire makes note on CMR</a:t>
            </a:r>
          </a:p>
          <a:p>
            <a:pPr marL="0" indent="0">
              <a:buNone/>
            </a:pPr>
            <a:r>
              <a:rPr lang="en-AU" b="1" dirty="0"/>
              <a:t>Reports</a:t>
            </a:r>
          </a:p>
          <a:p>
            <a:r>
              <a:rPr lang="en-AU" sz="2400" dirty="0"/>
              <a:t>Separate report form – needs to be signed by both Team Managers</a:t>
            </a:r>
          </a:p>
          <a:p>
            <a:pPr lvl="1"/>
            <a:r>
              <a:rPr lang="en-AU" sz="2000" dirty="0"/>
              <a:t>White Copy – Team Manager of reported player</a:t>
            </a:r>
          </a:p>
          <a:p>
            <a:pPr lvl="1"/>
            <a:r>
              <a:rPr lang="en-AU" sz="2000" dirty="0"/>
              <a:t>Green Copy – Opposition Team Manager</a:t>
            </a:r>
          </a:p>
          <a:p>
            <a:pPr lvl="1"/>
            <a:r>
              <a:rPr lang="en-AU" sz="2000" dirty="0"/>
              <a:t>Blue Copy - Umpire</a:t>
            </a:r>
          </a:p>
          <a:p>
            <a:r>
              <a:rPr lang="en-AU" sz="2400" dirty="0"/>
              <a:t>Advise your Co-ordinator and Secretary (Penny Hannan) ASAP after match.  Provide copy of report </a:t>
            </a:r>
          </a:p>
        </p:txBody>
      </p:sp>
    </p:spTree>
    <p:extLst>
      <p:ext uri="{BB962C8B-B14F-4D97-AF65-F5344CB8AC3E}">
        <p14:creationId xmlns:p14="http://schemas.microsoft.com/office/powerpoint/2010/main" val="3520764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SMJFL Umpires –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Coloured Wrist bands – based on experience</a:t>
            </a:r>
          </a:p>
          <a:p>
            <a:r>
              <a:rPr lang="en-AU" dirty="0"/>
              <a:t>Two umpires for each game</a:t>
            </a:r>
          </a:p>
          <a:p>
            <a:r>
              <a:rPr lang="en-AU" dirty="0"/>
              <a:t>Trying to pair a novice with experienced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8264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By Law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522" y="1825625"/>
            <a:ext cx="969727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u="sng" dirty="0"/>
              <a:t>Trainers – ”Medical </a:t>
            </a:r>
            <a:r>
              <a:rPr lang="en-AU" u="sng" dirty="0" err="1"/>
              <a:t>Practioner</a:t>
            </a:r>
            <a:r>
              <a:rPr lang="en-AU" u="sng" dirty="0"/>
              <a:t>” defined</a:t>
            </a:r>
          </a:p>
          <a:p>
            <a:r>
              <a:rPr lang="en-AU" dirty="0"/>
              <a:t>Modified Rules players – can wear undergarment (skins) under their jumper</a:t>
            </a:r>
          </a:p>
          <a:p>
            <a:pPr marL="0" indent="0">
              <a:buNone/>
            </a:pPr>
            <a:r>
              <a:rPr lang="en-AU" u="sng" dirty="0"/>
              <a:t>U16 and U18 Girls - Footballs</a:t>
            </a:r>
          </a:p>
          <a:p>
            <a:r>
              <a:rPr lang="en-AU" dirty="0"/>
              <a:t>Now using a leather football</a:t>
            </a:r>
          </a:p>
          <a:p>
            <a:pPr marL="0" indent="0">
              <a:buNone/>
            </a:pPr>
            <a:r>
              <a:rPr lang="en-AU" u="sng" dirty="0"/>
              <a:t>Forfeit</a:t>
            </a:r>
          </a:p>
          <a:p>
            <a:r>
              <a:rPr lang="en-AU" dirty="0"/>
              <a:t>Results of 60 – 0 will be entered</a:t>
            </a:r>
          </a:p>
          <a:p>
            <a:pPr marL="0" indent="0">
              <a:buNone/>
            </a:pPr>
            <a:r>
              <a:rPr lang="en-AU" u="sng" dirty="0"/>
              <a:t>Practice Match Incidents </a:t>
            </a:r>
          </a:p>
          <a:p>
            <a:r>
              <a:rPr lang="en-AU" dirty="0"/>
              <a:t>Reports will now occur as per a normal fixture game (SMJFL umpire present)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0856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By-Law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026" y="1825625"/>
            <a:ext cx="967077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u="sng" dirty="0"/>
              <a:t>Game Duration and Break Times changed</a:t>
            </a:r>
          </a:p>
          <a:p>
            <a:r>
              <a:rPr lang="en-AU" dirty="0"/>
              <a:t>Trying to enable more games to be fixture</a:t>
            </a:r>
          </a:p>
          <a:p>
            <a:pPr marL="0" indent="0">
              <a:buNone/>
            </a:pP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681055"/>
              </p:ext>
            </p:extLst>
          </p:nvPr>
        </p:nvGraphicFramePr>
        <p:xfrm>
          <a:off x="1957932" y="3065560"/>
          <a:ext cx="791758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145">
                  <a:extLst>
                    <a:ext uri="{9D8B030D-6E8A-4147-A177-3AD203B41FA5}">
                      <a16:colId xmlns:a16="http://schemas.microsoft.com/office/drawing/2014/main" val="779146498"/>
                    </a:ext>
                  </a:extLst>
                </a:gridCol>
                <a:gridCol w="1908853">
                  <a:extLst>
                    <a:ext uri="{9D8B030D-6E8A-4147-A177-3AD203B41FA5}">
                      <a16:colId xmlns:a16="http://schemas.microsoft.com/office/drawing/2014/main" val="1411925806"/>
                    </a:ext>
                  </a:extLst>
                </a:gridCol>
                <a:gridCol w="1216229">
                  <a:extLst>
                    <a:ext uri="{9D8B030D-6E8A-4147-A177-3AD203B41FA5}">
                      <a16:colId xmlns:a16="http://schemas.microsoft.com/office/drawing/2014/main" val="187167288"/>
                    </a:ext>
                  </a:extLst>
                </a:gridCol>
                <a:gridCol w="1266092">
                  <a:extLst>
                    <a:ext uri="{9D8B030D-6E8A-4147-A177-3AD203B41FA5}">
                      <a16:colId xmlns:a16="http://schemas.microsoft.com/office/drawing/2014/main" val="674795485"/>
                    </a:ext>
                  </a:extLst>
                </a:gridCol>
                <a:gridCol w="1216269">
                  <a:extLst>
                    <a:ext uri="{9D8B030D-6E8A-4147-A177-3AD203B41FA5}">
                      <a16:colId xmlns:a16="http://schemas.microsoft.com/office/drawing/2014/main" val="2152311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Age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¼</a:t>
                      </a:r>
                      <a:r>
                        <a:rPr lang="en-AU" baseline="0" dirty="0"/>
                        <a:t> duration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¼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½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¾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430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U8</a:t>
                      </a:r>
                      <a:r>
                        <a:rPr lang="en-AU" baseline="0" dirty="0"/>
                        <a:t> &amp; U10 girls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10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74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U9</a:t>
                      </a:r>
                      <a:r>
                        <a:rPr lang="en-AU" baseline="0" dirty="0"/>
                        <a:t>,</a:t>
                      </a:r>
                      <a:r>
                        <a:rPr lang="en-AU" dirty="0"/>
                        <a:t> U10 &amp; U12 girls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12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821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U11-U14 &amp; U14</a:t>
                      </a:r>
                      <a:r>
                        <a:rPr lang="en-AU" baseline="0" dirty="0"/>
                        <a:t> girls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15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52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U16 girls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15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388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U18 girls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17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663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U15-U17</a:t>
                      </a:r>
                      <a:r>
                        <a:rPr lang="en-AU" baseline="0" dirty="0"/>
                        <a:t> boys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20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61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257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By-Law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7309" y="1690688"/>
            <a:ext cx="10233800" cy="4351338"/>
          </a:xfrm>
        </p:spPr>
        <p:txBody>
          <a:bodyPr/>
          <a:lstStyle/>
          <a:p>
            <a:pPr marL="0" indent="0">
              <a:buNone/>
            </a:pPr>
            <a:r>
              <a:rPr lang="en-AU" u="sng" dirty="0"/>
              <a:t>Boundary Umpires cannot lay report</a:t>
            </a:r>
          </a:p>
          <a:p>
            <a:r>
              <a:rPr lang="en-AU" dirty="0"/>
              <a:t>Submit details of incident to Club Secretary after game</a:t>
            </a:r>
          </a:p>
          <a:p>
            <a:pPr marL="0" indent="0">
              <a:buNone/>
            </a:pPr>
            <a:r>
              <a:rPr lang="en-AU" u="sng" dirty="0"/>
              <a:t>U18 Girls, U16 and U17 boys – don’t wait for goal umpire</a:t>
            </a:r>
          </a:p>
          <a:p>
            <a:r>
              <a:rPr lang="en-AU" dirty="0"/>
              <a:t>For these three age groups, defending team doesn’t have to wait for the goal umpire to wave flags to start playing after a point</a:t>
            </a:r>
          </a:p>
          <a:p>
            <a:pPr marL="0" indent="0">
              <a:buNone/>
            </a:pPr>
            <a:r>
              <a:rPr lang="en-AU" u="sng" dirty="0"/>
              <a:t>Red Card – changes to rules</a:t>
            </a:r>
          </a:p>
          <a:p>
            <a:r>
              <a:rPr lang="en-AU" dirty="0"/>
              <a:t>Player cannot be replaced AT ALL (previously after a quarter)</a:t>
            </a:r>
          </a:p>
          <a:p>
            <a:r>
              <a:rPr lang="en-AU" dirty="0"/>
              <a:t>Player cannot play in any other games that Round.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9255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Things to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U11 and U12 division names will be colours – not numbers</a:t>
            </a:r>
          </a:p>
          <a:p>
            <a:r>
              <a:rPr lang="en-AU" dirty="0"/>
              <a:t>Possibility for earlier game times (maybe starting at 8am)</a:t>
            </a:r>
          </a:p>
          <a:p>
            <a:endParaRPr lang="en-AU" dirty="0"/>
          </a:p>
          <a:p>
            <a:r>
              <a:rPr lang="en-AU" dirty="0"/>
              <a:t>Meet the Umpire sessions – 30</a:t>
            </a:r>
            <a:r>
              <a:rPr lang="en-AU" baseline="30000" dirty="0"/>
              <a:t>th</a:t>
            </a:r>
            <a:r>
              <a:rPr lang="en-AU" dirty="0"/>
              <a:t> April and 18</a:t>
            </a:r>
            <a:r>
              <a:rPr lang="en-AU" baseline="30000" dirty="0"/>
              <a:t>th</a:t>
            </a:r>
            <a:r>
              <a:rPr lang="en-AU" dirty="0"/>
              <a:t> June</a:t>
            </a:r>
          </a:p>
          <a:p>
            <a:r>
              <a:rPr lang="en-AU" dirty="0"/>
              <a:t>U11 and up – enter goal kickers and bests.  Make sure the information is correct, or we get fined for updates</a:t>
            </a:r>
          </a:p>
        </p:txBody>
      </p:sp>
    </p:spTree>
    <p:extLst>
      <p:ext uri="{BB962C8B-B14F-4D97-AF65-F5344CB8AC3E}">
        <p14:creationId xmlns:p14="http://schemas.microsoft.com/office/powerpoint/2010/main" val="3632205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Canteen &amp; Anchor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360" y="1690688"/>
            <a:ext cx="10233800" cy="4351338"/>
          </a:xfrm>
        </p:spPr>
        <p:txBody>
          <a:bodyPr>
            <a:normAutofit lnSpcReduction="10000"/>
          </a:bodyPr>
          <a:lstStyle/>
          <a:p>
            <a:r>
              <a:rPr lang="en-AU" dirty="0"/>
              <a:t>Canteen will be staffed by juniors – no requirement for parent volunteers</a:t>
            </a:r>
          </a:p>
          <a:p>
            <a:r>
              <a:rPr lang="en-AU" dirty="0"/>
              <a:t>Still need assistance at Anchor – two teams to be allocated/anchor</a:t>
            </a:r>
          </a:p>
          <a:p>
            <a:r>
              <a:rPr lang="en-AU" dirty="0"/>
              <a:t>Anchors for season 2018</a:t>
            </a:r>
            <a:br>
              <a:rPr lang="en-AU" dirty="0"/>
            </a:br>
            <a:r>
              <a:rPr lang="en-AU" dirty="0"/>
              <a:t>Round 1 – 15</a:t>
            </a:r>
            <a:r>
              <a:rPr lang="en-AU" baseline="30000" dirty="0"/>
              <a:t>th</a:t>
            </a:r>
            <a:r>
              <a:rPr lang="en-AU" dirty="0"/>
              <a:t> April – First Anchor</a:t>
            </a:r>
            <a:br>
              <a:rPr lang="en-AU" dirty="0"/>
            </a:br>
            <a:r>
              <a:rPr lang="en-AU" dirty="0"/>
              <a:t>Round 4 – 6</a:t>
            </a:r>
            <a:r>
              <a:rPr lang="en-AU" baseline="30000" dirty="0"/>
              <a:t>th</a:t>
            </a:r>
            <a:r>
              <a:rPr lang="en-AU" dirty="0"/>
              <a:t> May</a:t>
            </a:r>
            <a:br>
              <a:rPr lang="en-AU" dirty="0"/>
            </a:br>
            <a:r>
              <a:rPr lang="en-AU" dirty="0"/>
              <a:t>Round 8 – 3</a:t>
            </a:r>
            <a:r>
              <a:rPr lang="en-AU" baseline="30000" dirty="0"/>
              <a:t>rd</a:t>
            </a:r>
            <a:r>
              <a:rPr lang="en-AU" dirty="0"/>
              <a:t> June</a:t>
            </a:r>
            <a:br>
              <a:rPr lang="en-AU" dirty="0"/>
            </a:br>
            <a:r>
              <a:rPr lang="en-AU" dirty="0"/>
              <a:t>Round 12 – 29</a:t>
            </a:r>
            <a:r>
              <a:rPr lang="en-AU" baseline="30000" dirty="0"/>
              <a:t>th</a:t>
            </a:r>
            <a:r>
              <a:rPr lang="en-AU" dirty="0"/>
              <a:t> July – Backward Draw</a:t>
            </a:r>
            <a:br>
              <a:rPr lang="en-AU" dirty="0"/>
            </a:br>
            <a:r>
              <a:rPr lang="en-AU" dirty="0"/>
              <a:t>Round 14 – 5</a:t>
            </a:r>
            <a:r>
              <a:rPr lang="en-AU" baseline="30000" dirty="0"/>
              <a:t>th</a:t>
            </a:r>
            <a:r>
              <a:rPr lang="en-AU" dirty="0"/>
              <a:t> August – U8/U9 Lightning Carnivals</a:t>
            </a:r>
            <a:br>
              <a:rPr lang="en-AU" dirty="0"/>
            </a:br>
            <a:r>
              <a:rPr lang="en-AU" dirty="0"/>
              <a:t>Round 15 – 12</a:t>
            </a:r>
            <a:r>
              <a:rPr lang="en-AU" baseline="30000" dirty="0"/>
              <a:t>th</a:t>
            </a:r>
            <a:r>
              <a:rPr lang="en-AU" dirty="0"/>
              <a:t> August – U10 LC, Final Round</a:t>
            </a:r>
            <a:br>
              <a:rPr lang="en-AU" dirty="0"/>
            </a:br>
            <a:r>
              <a:rPr lang="en-AU" dirty="0"/>
              <a:t>Finals – dependent on fixture (possibly 3)</a:t>
            </a:r>
          </a:p>
        </p:txBody>
      </p:sp>
    </p:spTree>
    <p:extLst>
      <p:ext uri="{BB962C8B-B14F-4D97-AF65-F5344CB8AC3E}">
        <p14:creationId xmlns:p14="http://schemas.microsoft.com/office/powerpoint/2010/main" val="1702264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Practice Matches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538" y="1825625"/>
            <a:ext cx="9591261" cy="4351338"/>
          </a:xfrm>
        </p:spPr>
        <p:txBody>
          <a:bodyPr>
            <a:normAutofit/>
          </a:bodyPr>
          <a:lstStyle/>
          <a:p>
            <a:r>
              <a:rPr lang="en-AU" b="1" dirty="0"/>
              <a:t>Sunday 25</a:t>
            </a:r>
            <a:r>
              <a:rPr lang="en-AU" b="1" baseline="30000" dirty="0"/>
              <a:t>th</a:t>
            </a:r>
            <a:r>
              <a:rPr lang="en-AU" b="1" dirty="0"/>
              <a:t> March - Bentleigh JFC</a:t>
            </a:r>
          </a:p>
          <a:p>
            <a:r>
              <a:rPr lang="en-AU" b="1" dirty="0"/>
              <a:t>NEED TRAINER &amp; ACCREDITED COACH</a:t>
            </a:r>
          </a:p>
          <a:p>
            <a:r>
              <a:rPr lang="en-AU" b="1" dirty="0"/>
              <a:t>SMJFL UMPIRE – will be treated like real match – can lay reports</a:t>
            </a:r>
          </a:p>
          <a:p>
            <a:r>
              <a:rPr lang="en-AU" b="1" dirty="0"/>
              <a:t>Treat like real match – CMR, bibs for volunteers</a:t>
            </a:r>
            <a:br>
              <a:rPr lang="en-AU" dirty="0"/>
            </a:br>
            <a:br>
              <a:rPr lang="en-AU" dirty="0"/>
            </a:br>
            <a:r>
              <a:rPr lang="en-AU" dirty="0"/>
              <a:t>King George Reserve: Mixed - U8, U9, U10, U11, U12, U13</a:t>
            </a:r>
            <a:br>
              <a:rPr lang="en-AU" dirty="0"/>
            </a:br>
            <a:br>
              <a:rPr lang="en-AU" dirty="0"/>
            </a:br>
            <a:r>
              <a:rPr lang="en-AU" dirty="0"/>
              <a:t>Centenary Park: Girls - U10, U12, U14, U16, U18, </a:t>
            </a:r>
            <a:br>
              <a:rPr lang="en-AU" dirty="0"/>
            </a:br>
            <a:r>
              <a:rPr lang="en-AU" dirty="0"/>
              <a:t>Boys -U14, U16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9879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Practice Match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037" y="1936461"/>
            <a:ext cx="10233800" cy="4351338"/>
          </a:xfrm>
        </p:spPr>
        <p:txBody>
          <a:bodyPr/>
          <a:lstStyle/>
          <a:p>
            <a:r>
              <a:rPr lang="en-AU" dirty="0"/>
              <a:t>CENTENARY PARK			KING GEORGE RESERVE</a:t>
            </a:r>
          </a:p>
          <a:p>
            <a:r>
              <a:rPr lang="en-AU" dirty="0"/>
              <a:t>Under 10 Girls – 9am (2)		Under 8 mixed – 8.45</a:t>
            </a:r>
          </a:p>
          <a:p>
            <a:r>
              <a:rPr lang="en-AU" dirty="0"/>
              <a:t>Under 12 Girls – 10am (2)		Under 9 mixed – 9.45</a:t>
            </a:r>
          </a:p>
          <a:p>
            <a:r>
              <a:rPr lang="en-AU" dirty="0"/>
              <a:t>Under 14 Girls – 9am (1)		Under 10 mixed – 9.45</a:t>
            </a:r>
          </a:p>
          <a:p>
            <a:r>
              <a:rPr lang="en-AU" dirty="0"/>
              <a:t>Under 16 Girls – 10.15am (1)		Under 11 mixed – 11.00</a:t>
            </a:r>
          </a:p>
          <a:p>
            <a:r>
              <a:rPr lang="en-AU" dirty="0"/>
              <a:t>Under 18 Girls – 11.30am (1)		Under 12 mixed – 12.15</a:t>
            </a:r>
          </a:p>
          <a:p>
            <a:r>
              <a:rPr lang="en-AU" dirty="0"/>
              <a:t>U14 boys – 12.45pm (1)			Under 13 mixed – 12.15</a:t>
            </a:r>
          </a:p>
          <a:p>
            <a:r>
              <a:rPr lang="en-AU" dirty="0"/>
              <a:t>U16 boys – 2.00pm (1)</a:t>
            </a:r>
          </a:p>
        </p:txBody>
      </p:sp>
    </p:spTree>
    <p:extLst>
      <p:ext uri="{BB962C8B-B14F-4D97-AF65-F5344CB8AC3E}">
        <p14:creationId xmlns:p14="http://schemas.microsoft.com/office/powerpoint/2010/main" val="12951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Club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9043" y="1825625"/>
            <a:ext cx="95647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Committee – for full details refer website </a:t>
            </a:r>
          </a:p>
          <a:p>
            <a:r>
              <a:rPr lang="en-AU" sz="2000" dirty="0"/>
              <a:t>President – Vicki </a:t>
            </a:r>
            <a:r>
              <a:rPr lang="en-AU" sz="2000" dirty="0" err="1"/>
              <a:t>Durston</a:t>
            </a:r>
            <a:r>
              <a:rPr lang="en-AU" sz="2000" dirty="0"/>
              <a:t>		Secretary – Penny Hannan</a:t>
            </a:r>
          </a:p>
          <a:p>
            <a:r>
              <a:rPr lang="en-AU" sz="2000" dirty="0"/>
              <a:t>VP Operations – Shane Cross		VP Football – Brett Howe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dirty="0"/>
              <a:t>Policies and Procedures – refer website</a:t>
            </a:r>
          </a:p>
          <a:p>
            <a:pPr marL="0" indent="0">
              <a:buNone/>
            </a:pPr>
            <a:r>
              <a:rPr lang="en-AU" dirty="0"/>
              <a:t>Smoking</a:t>
            </a:r>
          </a:p>
          <a:p>
            <a:pPr marL="0" indent="0">
              <a:buNone/>
            </a:pPr>
            <a:r>
              <a:rPr lang="en-AU" dirty="0"/>
              <a:t>Good Sports – Level 3 Accreditation</a:t>
            </a:r>
          </a:p>
          <a:p>
            <a:pPr marL="0" indent="0">
              <a:buNone/>
            </a:pPr>
            <a:r>
              <a:rPr lang="en-AU" dirty="0"/>
              <a:t>Gold Accreditation – </a:t>
            </a:r>
            <a:r>
              <a:rPr lang="en-AU" dirty="0" err="1"/>
              <a:t>Swisse</a:t>
            </a:r>
            <a:r>
              <a:rPr lang="en-AU" dirty="0"/>
              <a:t> Quality Club</a:t>
            </a:r>
          </a:p>
          <a:p>
            <a:pPr marL="0" indent="0">
              <a:buNone/>
            </a:pPr>
            <a:r>
              <a:rPr lang="en-AU" dirty="0"/>
              <a:t> </a:t>
            </a:r>
          </a:p>
          <a:p>
            <a:pPr marL="0" indent="0">
              <a:buNone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066687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Presentation Afternoon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774" y="1825625"/>
            <a:ext cx="9684026" cy="4351338"/>
          </a:xfrm>
        </p:spPr>
        <p:txBody>
          <a:bodyPr/>
          <a:lstStyle/>
          <a:p>
            <a:r>
              <a:rPr lang="en-AU" dirty="0"/>
              <a:t>Held at Julie Cooper Pavilion for Junior Age Groups</a:t>
            </a:r>
          </a:p>
          <a:p>
            <a:r>
              <a:rPr lang="en-AU" dirty="0"/>
              <a:t>Will section off rooms so that teams can have individual presentations</a:t>
            </a:r>
          </a:p>
          <a:p>
            <a:r>
              <a:rPr lang="en-AU" dirty="0"/>
              <a:t>Date to be confirmed  – U8,U9, U10 </a:t>
            </a:r>
          </a:p>
          <a:p>
            <a:r>
              <a:rPr lang="en-AU" dirty="0"/>
              <a:t>Potential date – 18</a:t>
            </a:r>
            <a:r>
              <a:rPr lang="en-AU" baseline="30000" dirty="0"/>
              <a:t>th</a:t>
            </a:r>
            <a:r>
              <a:rPr lang="en-AU" dirty="0"/>
              <a:t> August </a:t>
            </a:r>
          </a:p>
        </p:txBody>
      </p:sp>
    </p:spTree>
    <p:extLst>
      <p:ext uri="{BB962C8B-B14F-4D97-AF65-F5344CB8AC3E}">
        <p14:creationId xmlns:p14="http://schemas.microsoft.com/office/powerpoint/2010/main" val="2829174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Upcoming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548" y="1825625"/>
            <a:ext cx="9538252" cy="4351338"/>
          </a:xfrm>
        </p:spPr>
        <p:txBody>
          <a:bodyPr/>
          <a:lstStyle/>
          <a:p>
            <a:r>
              <a:rPr lang="en-AU" dirty="0" err="1"/>
              <a:t>Superclinic</a:t>
            </a:r>
            <a:r>
              <a:rPr lang="en-AU" dirty="0"/>
              <a:t> – Friday 13</a:t>
            </a:r>
            <a:r>
              <a:rPr lang="en-AU" baseline="30000" dirty="0"/>
              <a:t>th</a:t>
            </a:r>
            <a:r>
              <a:rPr lang="en-AU" dirty="0"/>
              <a:t> April</a:t>
            </a:r>
          </a:p>
          <a:p>
            <a:r>
              <a:rPr lang="en-AU" dirty="0"/>
              <a:t>Round 1 – Sunday 15</a:t>
            </a:r>
            <a:r>
              <a:rPr lang="en-AU" baseline="30000" dirty="0"/>
              <a:t>th</a:t>
            </a:r>
            <a:r>
              <a:rPr lang="en-AU" dirty="0"/>
              <a:t> April</a:t>
            </a:r>
          </a:p>
          <a:p>
            <a:r>
              <a:rPr lang="en-AU" dirty="0"/>
              <a:t>Pie Nights – Week starting 30</a:t>
            </a:r>
            <a:r>
              <a:rPr lang="en-AU" baseline="30000" dirty="0"/>
              <a:t>th</a:t>
            </a:r>
            <a:r>
              <a:rPr lang="en-AU" dirty="0"/>
              <a:t> April – after training</a:t>
            </a:r>
          </a:p>
          <a:p>
            <a:r>
              <a:rPr lang="en-AU" dirty="0"/>
              <a:t>Social Media Awareness training – Monday 7</a:t>
            </a:r>
            <a:r>
              <a:rPr lang="en-AU" baseline="30000" dirty="0"/>
              <a:t>th</a:t>
            </a:r>
            <a:r>
              <a:rPr lang="en-AU" dirty="0"/>
              <a:t> May</a:t>
            </a:r>
          </a:p>
          <a:p>
            <a:r>
              <a:rPr lang="en-AU" dirty="0"/>
              <a:t>Trivia Night – Friday 23</a:t>
            </a:r>
            <a:r>
              <a:rPr lang="en-AU" baseline="30000" dirty="0"/>
              <a:t>rd</a:t>
            </a:r>
            <a:r>
              <a:rPr lang="en-AU" dirty="0"/>
              <a:t> May</a:t>
            </a:r>
          </a:p>
        </p:txBody>
      </p:sp>
    </p:spTree>
    <p:extLst>
      <p:ext uri="{BB962C8B-B14F-4D97-AF65-F5344CB8AC3E}">
        <p14:creationId xmlns:p14="http://schemas.microsoft.com/office/powerpoint/2010/main" val="3970569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Disciplinary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774" y="1825625"/>
            <a:ext cx="9684026" cy="4351338"/>
          </a:xfrm>
        </p:spPr>
        <p:txBody>
          <a:bodyPr/>
          <a:lstStyle/>
          <a:p>
            <a:r>
              <a:rPr lang="en-AU" dirty="0"/>
              <a:t>Under no circumstances are Team or Match officials to abuse, threaten or intimidate umpires or opposition players, officials or spectators</a:t>
            </a:r>
          </a:p>
          <a:p>
            <a:r>
              <a:rPr lang="en-AU" dirty="0"/>
              <a:t>ONLY umpire escort and Team Manager can approach umpires</a:t>
            </a:r>
          </a:p>
          <a:p>
            <a:r>
              <a:rPr lang="en-AU" dirty="0"/>
              <a:t>Team Managers may only approach umpire during match for matters NOT relating to manner in which game is officiated</a:t>
            </a:r>
          </a:p>
          <a:p>
            <a:r>
              <a:rPr lang="en-AU" dirty="0"/>
              <a:t>Umpires can report players and team officials</a:t>
            </a:r>
          </a:p>
          <a:p>
            <a:r>
              <a:rPr lang="en-AU" dirty="0"/>
              <a:t>Director of Umpiring and Football Operations Staff can report</a:t>
            </a:r>
          </a:p>
        </p:txBody>
      </p:sp>
    </p:spTree>
    <p:extLst>
      <p:ext uri="{BB962C8B-B14F-4D97-AF65-F5344CB8AC3E}">
        <p14:creationId xmlns:p14="http://schemas.microsoft.com/office/powerpoint/2010/main" val="3288328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Scenario 1 – Injury Stopped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Injury on ground. No play for period equal to one quarter</a:t>
            </a:r>
          </a:p>
          <a:p>
            <a:r>
              <a:rPr lang="en-AU" dirty="0"/>
              <a:t>Is there an alternate ground available?</a:t>
            </a:r>
          </a:p>
          <a:p>
            <a:r>
              <a:rPr lang="en-AU" dirty="0"/>
              <a:t>Yes - if both team managers agree – move and continue from time when game stopped (timekeepers need to note time when game stopped)</a:t>
            </a:r>
          </a:p>
          <a:p>
            <a:r>
              <a:rPr lang="en-AU" dirty="0"/>
              <a:t>No – game stopped before half time – game is abandoned</a:t>
            </a:r>
            <a:br>
              <a:rPr lang="en-AU" dirty="0"/>
            </a:br>
            <a:r>
              <a:rPr lang="en-AU" dirty="0"/>
              <a:t>       - game stopped 3</a:t>
            </a:r>
            <a:r>
              <a:rPr lang="en-AU" baseline="30000" dirty="0"/>
              <a:t>rd</a:t>
            </a:r>
            <a:r>
              <a:rPr lang="en-AU" dirty="0"/>
              <a:t> or 4</a:t>
            </a:r>
            <a:r>
              <a:rPr lang="en-AU" baseline="30000" dirty="0"/>
              <a:t>th</a:t>
            </a:r>
            <a:r>
              <a:rPr lang="en-AU" dirty="0"/>
              <a:t> quarter, team leading shall be</a:t>
            </a:r>
            <a:br>
              <a:rPr lang="en-AU" dirty="0"/>
            </a:br>
            <a:r>
              <a:rPr lang="en-AU" dirty="0"/>
              <a:t>	winner and score as at when play stopped entered as final </a:t>
            </a:r>
            <a:br>
              <a:rPr lang="en-AU" dirty="0"/>
            </a:br>
            <a:r>
              <a:rPr lang="en-AU" dirty="0"/>
              <a:t>	score</a:t>
            </a:r>
          </a:p>
        </p:txBody>
      </p:sp>
    </p:spTree>
    <p:extLst>
      <p:ext uri="{BB962C8B-B14F-4D97-AF65-F5344CB8AC3E}">
        <p14:creationId xmlns:p14="http://schemas.microsoft.com/office/powerpoint/2010/main" val="15525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Scenario 2 – Incident, no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7309" y="1825625"/>
            <a:ext cx="8993818" cy="4351338"/>
          </a:xfrm>
        </p:spPr>
        <p:txBody>
          <a:bodyPr/>
          <a:lstStyle/>
          <a:p>
            <a:r>
              <a:rPr lang="en-AU" dirty="0"/>
              <a:t>Try to resolve minor issues on game day</a:t>
            </a:r>
          </a:p>
          <a:p>
            <a:r>
              <a:rPr lang="en-AU" dirty="0"/>
              <a:t>Talk to other Team Manager, Talk to Umpire</a:t>
            </a:r>
          </a:p>
          <a:p>
            <a:r>
              <a:rPr lang="en-AU" dirty="0"/>
              <a:t>If no resolution – Contact Age Group Co-ordinator</a:t>
            </a:r>
          </a:p>
          <a:p>
            <a:r>
              <a:rPr lang="en-AU" dirty="0"/>
              <a:t>If lodging a formal complaint – standard form</a:t>
            </a:r>
          </a:p>
          <a:p>
            <a:r>
              <a:rPr lang="en-AU" dirty="0"/>
              <a:t>State facts and use plain English – not emotive</a:t>
            </a:r>
          </a:p>
          <a:p>
            <a:r>
              <a:rPr lang="en-AU" dirty="0"/>
              <a:t>Detailed description – who, when, where, what</a:t>
            </a:r>
          </a:p>
          <a:p>
            <a:r>
              <a:rPr lang="en-AU" dirty="0"/>
              <a:t>3 witness statements</a:t>
            </a:r>
          </a:p>
          <a:p>
            <a:r>
              <a:rPr lang="en-AU" dirty="0"/>
              <a:t>Any injuries – clear description (injury form)</a:t>
            </a:r>
          </a:p>
        </p:txBody>
      </p:sp>
    </p:spTree>
    <p:extLst>
      <p:ext uri="{BB962C8B-B14F-4D97-AF65-F5344CB8AC3E}">
        <p14:creationId xmlns:p14="http://schemas.microsoft.com/office/powerpoint/2010/main" val="368176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Scenario 3 – Loaning players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6581" y="1690688"/>
            <a:ext cx="9284764" cy="4351338"/>
          </a:xfrm>
        </p:spPr>
        <p:txBody>
          <a:bodyPr>
            <a:normAutofit/>
          </a:bodyPr>
          <a:lstStyle/>
          <a:p>
            <a:r>
              <a:rPr lang="en-AU" dirty="0"/>
              <a:t>Minimum players 12 and Maximum 18</a:t>
            </a:r>
          </a:p>
          <a:p>
            <a:r>
              <a:rPr lang="en-AU" dirty="0"/>
              <a:t>Your team has 14 and the other has 21</a:t>
            </a:r>
          </a:p>
          <a:p>
            <a:r>
              <a:rPr lang="en-AU" dirty="0"/>
              <a:t>What do you do?</a:t>
            </a:r>
          </a:p>
          <a:p>
            <a:r>
              <a:rPr lang="en-AU" dirty="0"/>
              <a:t>Other team must loan players – to even up numbers </a:t>
            </a:r>
          </a:p>
          <a:p>
            <a:r>
              <a:rPr lang="en-AU" dirty="0"/>
              <a:t>Unless – numerical advantage even with loans</a:t>
            </a:r>
          </a:p>
          <a:p>
            <a:pPr lvl="1"/>
            <a:r>
              <a:rPr lang="en-AU" dirty="0"/>
              <a:t>Team with 21 must loan 3 players.  Will then be 18 versus 17</a:t>
            </a:r>
          </a:p>
          <a:p>
            <a:r>
              <a:rPr lang="en-AU" dirty="0"/>
              <a:t>Team with advantage only has one extra</a:t>
            </a:r>
          </a:p>
          <a:p>
            <a:r>
              <a:rPr lang="en-AU" dirty="0"/>
              <a:t>Team refuses to accept loan players </a:t>
            </a:r>
          </a:p>
          <a:p>
            <a:pPr lvl="1"/>
            <a:r>
              <a:rPr lang="en-AU" dirty="0"/>
              <a:t>Team with 21 can play 18 players against your team of 14</a:t>
            </a:r>
          </a:p>
        </p:txBody>
      </p:sp>
    </p:spTree>
    <p:extLst>
      <p:ext uri="{BB962C8B-B14F-4D97-AF65-F5344CB8AC3E}">
        <p14:creationId xmlns:p14="http://schemas.microsoft.com/office/powerpoint/2010/main" val="273831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Team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286" y="1825625"/>
            <a:ext cx="9604513" cy="4351338"/>
          </a:xfrm>
        </p:spPr>
        <p:txBody>
          <a:bodyPr/>
          <a:lstStyle/>
          <a:p>
            <a:r>
              <a:rPr lang="en-AU" dirty="0"/>
              <a:t>St Peters Website – Resources / Team Manager</a:t>
            </a:r>
          </a:p>
          <a:p>
            <a:r>
              <a:rPr lang="en-AU" dirty="0"/>
              <a:t>Sporting Pulse </a:t>
            </a:r>
          </a:p>
          <a:p>
            <a:r>
              <a:rPr lang="en-AU" dirty="0"/>
              <a:t>Paperwork</a:t>
            </a:r>
          </a:p>
          <a:p>
            <a:r>
              <a:rPr lang="en-AU" dirty="0"/>
              <a:t>Post match administration</a:t>
            </a:r>
          </a:p>
          <a:p>
            <a:r>
              <a:rPr lang="en-AU" dirty="0"/>
              <a:t>Team Communication - Newsletters</a:t>
            </a:r>
          </a:p>
          <a:p>
            <a:r>
              <a:rPr lang="en-AU" dirty="0"/>
              <a:t>Ground set up and pack up</a:t>
            </a:r>
          </a:p>
          <a:p>
            <a:r>
              <a:rPr lang="en-AU" dirty="0"/>
              <a:t>Responsible for crowd behaviour on game day</a:t>
            </a:r>
          </a:p>
        </p:txBody>
      </p:sp>
    </p:spTree>
    <p:extLst>
      <p:ext uri="{BB962C8B-B14F-4D97-AF65-F5344CB8AC3E}">
        <p14:creationId xmlns:p14="http://schemas.microsoft.com/office/powerpoint/2010/main" val="3470906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New Team Managers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7791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Team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852" y="1825625"/>
            <a:ext cx="9721948" cy="4351338"/>
          </a:xfrm>
        </p:spPr>
        <p:txBody>
          <a:bodyPr/>
          <a:lstStyle/>
          <a:p>
            <a:r>
              <a:rPr lang="en-AU" dirty="0"/>
              <a:t>Cordial, Lollies, Oranges – delegate to another parent</a:t>
            </a:r>
          </a:p>
          <a:p>
            <a:r>
              <a:rPr lang="en-AU" dirty="0"/>
              <a:t>Game Day Vouchers – home games (collect from canteen)</a:t>
            </a:r>
          </a:p>
          <a:p>
            <a:r>
              <a:rPr lang="en-AU" dirty="0"/>
              <a:t>Team Kits</a:t>
            </a:r>
          </a:p>
          <a:p>
            <a:r>
              <a:rPr lang="en-AU" dirty="0"/>
              <a:t>Rostering – Set up/Pack Up - Anchor Duty</a:t>
            </a:r>
          </a:p>
          <a:p>
            <a:r>
              <a:rPr lang="en-AU" dirty="0"/>
              <a:t>Point of contact – Events</a:t>
            </a:r>
          </a:p>
          <a:p>
            <a:r>
              <a:rPr lang="en-AU" dirty="0"/>
              <a:t>Follow up - accreditation</a:t>
            </a:r>
          </a:p>
        </p:txBody>
      </p:sp>
    </p:spTree>
    <p:extLst>
      <p:ext uri="{BB962C8B-B14F-4D97-AF65-F5344CB8AC3E}">
        <p14:creationId xmlns:p14="http://schemas.microsoft.com/office/powerpoint/2010/main" val="2240233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Match Paperwork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4816" y="1825625"/>
            <a:ext cx="941898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Team Sheet – Sporting Pulse</a:t>
            </a:r>
          </a:p>
          <a:p>
            <a:r>
              <a:rPr lang="en-AU" sz="2400" dirty="0"/>
              <a:t>Confirm available players</a:t>
            </a:r>
          </a:p>
          <a:p>
            <a:r>
              <a:rPr lang="en-AU" sz="2400" dirty="0"/>
              <a:t>Enter officials for the match</a:t>
            </a:r>
          </a:p>
          <a:p>
            <a:r>
              <a:rPr lang="en-AU" sz="2400" dirty="0"/>
              <a:t>Print team sheet – says 3 copies – but 2 is sufficient</a:t>
            </a:r>
          </a:p>
          <a:p>
            <a:pPr marL="0" indent="0">
              <a:buNone/>
            </a:pPr>
            <a:r>
              <a:rPr lang="en-AU" dirty="0"/>
              <a:t>CMR – enter match details</a:t>
            </a:r>
          </a:p>
          <a:p>
            <a:pPr marL="0" indent="0">
              <a:buNone/>
            </a:pPr>
            <a:r>
              <a:rPr lang="en-AU" dirty="0"/>
              <a:t>SPFC Match report</a:t>
            </a:r>
          </a:p>
          <a:p>
            <a:pPr marL="0" indent="0">
              <a:buNone/>
            </a:pPr>
            <a:r>
              <a:rPr lang="en-AU" dirty="0"/>
              <a:t>Goal umpire and timekeeper cards for your team</a:t>
            </a:r>
          </a:p>
          <a:p>
            <a:pPr marL="0" indent="0">
              <a:buNone/>
            </a:pPr>
            <a:r>
              <a:rPr lang="en-AU" dirty="0"/>
              <a:t>Injury Reports – PLEASE SUBMIT</a:t>
            </a:r>
          </a:p>
          <a:p>
            <a:pPr marL="0" indent="0">
              <a:buNone/>
            </a:pPr>
            <a:r>
              <a:rPr lang="en-AU" dirty="0"/>
              <a:t>Best and Fairest votes (</a:t>
            </a:r>
            <a:r>
              <a:rPr lang="en-AU" dirty="0" err="1"/>
              <a:t>excl</a:t>
            </a:r>
            <a:r>
              <a:rPr lang="en-AU" dirty="0"/>
              <a:t> U8 and U10 Girls)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238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Football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278" y="1825625"/>
            <a:ext cx="9657522" cy="4351338"/>
          </a:xfrm>
        </p:spPr>
        <p:txBody>
          <a:bodyPr>
            <a:normAutofit lnSpcReduction="10000"/>
          </a:bodyPr>
          <a:lstStyle/>
          <a:p>
            <a:r>
              <a:rPr lang="en-AU" dirty="0"/>
              <a:t>VP Football – Brett Howe</a:t>
            </a:r>
          </a:p>
          <a:p>
            <a:r>
              <a:rPr lang="en-AU" dirty="0"/>
              <a:t>Director of Coaching – Steve Kennedy</a:t>
            </a:r>
          </a:p>
          <a:p>
            <a:r>
              <a:rPr lang="en-AU" dirty="0"/>
              <a:t>Co-ordinators</a:t>
            </a:r>
          </a:p>
          <a:p>
            <a:pPr lvl="1"/>
            <a:r>
              <a:rPr lang="en-AU" dirty="0"/>
              <a:t>U8 – U9 – to be confirmed (Brett Howe in interim)</a:t>
            </a:r>
          </a:p>
          <a:p>
            <a:pPr lvl="1"/>
            <a:r>
              <a:rPr lang="en-AU" dirty="0"/>
              <a:t>U10 – U11 – Chris Watts</a:t>
            </a:r>
          </a:p>
          <a:p>
            <a:pPr lvl="1"/>
            <a:r>
              <a:rPr lang="en-AU" dirty="0"/>
              <a:t>U12 – U13 – Scott </a:t>
            </a:r>
            <a:r>
              <a:rPr lang="en-AU" dirty="0" err="1"/>
              <a:t>Rojko</a:t>
            </a:r>
            <a:endParaRPr lang="en-AU" dirty="0"/>
          </a:p>
          <a:p>
            <a:pPr lvl="1"/>
            <a:r>
              <a:rPr lang="en-AU" dirty="0"/>
              <a:t>U14 – U17 – Steve James</a:t>
            </a:r>
          </a:p>
          <a:p>
            <a:pPr lvl="1"/>
            <a:r>
              <a:rPr lang="en-AU" dirty="0"/>
              <a:t>Girls Football – Damian Gleeson</a:t>
            </a:r>
          </a:p>
          <a:p>
            <a:pPr lvl="1"/>
            <a:r>
              <a:rPr lang="en-AU" dirty="0"/>
              <a:t>U10 – U12 – Matt Baxter</a:t>
            </a:r>
          </a:p>
          <a:p>
            <a:pPr lvl="1"/>
            <a:r>
              <a:rPr lang="en-AU" dirty="0"/>
              <a:t>U14-U16 – Terry Ford</a:t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5526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 game set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782" y="1825625"/>
            <a:ext cx="9631017" cy="4351338"/>
          </a:xfrm>
        </p:spPr>
        <p:txBody>
          <a:bodyPr/>
          <a:lstStyle/>
          <a:p>
            <a:r>
              <a:rPr lang="en-AU" dirty="0"/>
              <a:t>Venue Set up </a:t>
            </a:r>
          </a:p>
          <a:p>
            <a:pPr lvl="1"/>
            <a:r>
              <a:rPr lang="en-AU" dirty="0"/>
              <a:t>pads on gal posts</a:t>
            </a:r>
          </a:p>
          <a:p>
            <a:pPr lvl="1"/>
            <a:r>
              <a:rPr lang="en-AU" dirty="0"/>
              <a:t>Pick up rubbish off oval</a:t>
            </a:r>
          </a:p>
          <a:p>
            <a:pPr lvl="1"/>
            <a:r>
              <a:rPr lang="en-AU" dirty="0"/>
              <a:t>Modified rules – zone markers</a:t>
            </a:r>
          </a:p>
          <a:p>
            <a:r>
              <a:rPr lang="en-AU" dirty="0"/>
              <a:t>Ground inspection report (AFL Match Day app)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089" y="499232"/>
            <a:ext cx="3021704" cy="5365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188" y="499232"/>
            <a:ext cx="3005858" cy="5336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645" y="4001294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Competition Match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784" y="1825625"/>
            <a:ext cx="9736015" cy="4351338"/>
          </a:xfrm>
        </p:spPr>
        <p:txBody>
          <a:bodyPr/>
          <a:lstStyle/>
          <a:p>
            <a:r>
              <a:rPr lang="en-AU" dirty="0"/>
              <a:t>Home Team Manager to provide to umpire</a:t>
            </a:r>
          </a:p>
          <a:p>
            <a:r>
              <a:rPr lang="en-AU" dirty="0"/>
              <a:t>At conclusion of match both team managers to sign</a:t>
            </a:r>
          </a:p>
          <a:p>
            <a:endParaRPr lang="en-AU" dirty="0"/>
          </a:p>
          <a:p>
            <a:pPr lvl="1"/>
            <a:r>
              <a:rPr lang="en-AU" dirty="0"/>
              <a:t>Home Team – Green Copy</a:t>
            </a:r>
          </a:p>
          <a:p>
            <a:pPr lvl="1"/>
            <a:r>
              <a:rPr lang="en-AU" dirty="0"/>
              <a:t>Away Team – Pink Copy</a:t>
            </a:r>
          </a:p>
          <a:p>
            <a:pPr lvl="1"/>
            <a:r>
              <a:rPr lang="en-AU" dirty="0"/>
              <a:t>Umpire – White copy</a:t>
            </a:r>
          </a:p>
          <a:p>
            <a:endParaRPr lang="en-AU" dirty="0"/>
          </a:p>
          <a:p>
            <a:r>
              <a:rPr lang="en-AU" dirty="0"/>
              <a:t>Mod. Rules – home team umpire to submit details online</a:t>
            </a:r>
          </a:p>
        </p:txBody>
      </p:sp>
    </p:spTree>
    <p:extLst>
      <p:ext uri="{BB962C8B-B14F-4D97-AF65-F5344CB8AC3E}">
        <p14:creationId xmlns:p14="http://schemas.microsoft.com/office/powerpoint/2010/main" val="4011450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Timekeeper and Goal Umpire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026" y="1825625"/>
            <a:ext cx="9670774" cy="4351338"/>
          </a:xfrm>
        </p:spPr>
        <p:txBody>
          <a:bodyPr/>
          <a:lstStyle/>
          <a:p>
            <a:r>
              <a:rPr lang="en-AU" dirty="0"/>
              <a:t>Timekeeper score will be used if Goal Umpire cards do not agree</a:t>
            </a:r>
          </a:p>
          <a:p>
            <a:r>
              <a:rPr lang="en-AU" dirty="0"/>
              <a:t>Please note – times on back of card may not apply to your age group.  Refer to handbook for your age group’s quarter and break timing – THEY HAVE CHANGED THIS YEAR</a:t>
            </a:r>
          </a:p>
          <a:p>
            <a:r>
              <a:rPr lang="en-AU" dirty="0"/>
              <a:t>Collect at end of game and store with other match paperwork</a:t>
            </a:r>
          </a:p>
        </p:txBody>
      </p:sp>
    </p:spTree>
    <p:extLst>
      <p:ext uri="{BB962C8B-B14F-4D97-AF65-F5344CB8AC3E}">
        <p14:creationId xmlns:p14="http://schemas.microsoft.com/office/powerpoint/2010/main" val="3937905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Team Bench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522" y="1825625"/>
            <a:ext cx="9697278" cy="4351338"/>
          </a:xfrm>
        </p:spPr>
        <p:txBody>
          <a:bodyPr/>
          <a:lstStyle/>
          <a:p>
            <a:r>
              <a:rPr lang="en-AU" dirty="0"/>
              <a:t>Team Manager not allowed in bench area.</a:t>
            </a:r>
          </a:p>
          <a:p>
            <a:r>
              <a:rPr lang="en-AU" dirty="0"/>
              <a:t>Only officials permitted in bench area are:</a:t>
            </a:r>
          </a:p>
          <a:p>
            <a:pPr lvl="1"/>
            <a:r>
              <a:rPr lang="en-AU" dirty="0"/>
              <a:t>Coach</a:t>
            </a:r>
          </a:p>
          <a:p>
            <a:pPr lvl="1"/>
            <a:r>
              <a:rPr lang="en-AU" dirty="0"/>
              <a:t>Assistant Coach</a:t>
            </a:r>
          </a:p>
          <a:p>
            <a:pPr lvl="1"/>
            <a:r>
              <a:rPr lang="en-AU" dirty="0"/>
              <a:t>Trainer</a:t>
            </a:r>
          </a:p>
          <a:p>
            <a:pPr lvl="1"/>
            <a:r>
              <a:rPr lang="en-AU" dirty="0"/>
              <a:t>Runner</a:t>
            </a:r>
          </a:p>
          <a:p>
            <a:pPr lvl="1"/>
            <a:endParaRPr lang="en-AU" dirty="0"/>
          </a:p>
          <a:p>
            <a:pPr marL="457200" lvl="1" indent="0">
              <a:buNone/>
            </a:pPr>
            <a:r>
              <a:rPr lang="en-AU" dirty="0"/>
              <a:t>Make sure there are no other parents or children in the bench area.</a:t>
            </a:r>
          </a:p>
        </p:txBody>
      </p:sp>
    </p:spTree>
    <p:extLst>
      <p:ext uri="{BB962C8B-B14F-4D97-AF65-F5344CB8AC3E}">
        <p14:creationId xmlns:p14="http://schemas.microsoft.com/office/powerpoint/2010/main" val="3153419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SportsTG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160" y="1690688"/>
            <a:ext cx="10233800" cy="4351338"/>
          </a:xfrm>
        </p:spPr>
        <p:txBody>
          <a:bodyPr/>
          <a:lstStyle/>
          <a:p>
            <a:r>
              <a:rPr lang="en-AU" dirty="0"/>
              <a:t>We will include links in a welcome email for:</a:t>
            </a:r>
          </a:p>
          <a:p>
            <a:r>
              <a:rPr lang="en-AU" dirty="0"/>
              <a:t>Training webinar – Pregame, post game</a:t>
            </a:r>
          </a:p>
          <a:p>
            <a:r>
              <a:rPr lang="en-AU" dirty="0" err="1"/>
              <a:t>Userguide</a:t>
            </a:r>
            <a:endParaRPr lang="en-AU" dirty="0"/>
          </a:p>
          <a:p>
            <a:r>
              <a:rPr lang="en-AU" dirty="0"/>
              <a:t>Support</a:t>
            </a:r>
          </a:p>
          <a:p>
            <a:endParaRPr lang="en-AU" dirty="0"/>
          </a:p>
          <a:p>
            <a:r>
              <a:rPr lang="en-AU" dirty="0"/>
              <a:t>Links will also be put in the Team Manager resources page on the website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4446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Results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054" y="1825625"/>
            <a:ext cx="9679745" cy="4351338"/>
          </a:xfrm>
        </p:spPr>
        <p:txBody>
          <a:bodyPr/>
          <a:lstStyle/>
          <a:p>
            <a:r>
              <a:rPr lang="en-AU" dirty="0"/>
              <a:t>Modified Rules – U8, U9 and U10 – only enter scores.  These will not be displayed online</a:t>
            </a:r>
          </a:p>
          <a:p>
            <a:r>
              <a:rPr lang="en-AU" dirty="0"/>
              <a:t>U11 – U12 – enter scores. Goal kickers  and bests (optional)</a:t>
            </a:r>
          </a:p>
          <a:p>
            <a:r>
              <a:rPr lang="en-AU" dirty="0"/>
              <a:t>U13 and above – enter scores, goal kickers and best players</a:t>
            </a:r>
            <a:br>
              <a:rPr lang="en-AU" dirty="0"/>
            </a:br>
            <a:r>
              <a:rPr lang="en-AU" dirty="0"/>
              <a:t>MAKE SURE YOU CHECK THE DETAILS ARE CORRECT. We get fined if we ask for changes</a:t>
            </a:r>
          </a:p>
          <a:p>
            <a:r>
              <a:rPr lang="en-AU" dirty="0"/>
              <a:t>Results to be entered by 8pm match day</a:t>
            </a:r>
          </a:p>
          <a:p>
            <a:r>
              <a:rPr lang="en-AU" dirty="0"/>
              <a:t>Dispute Team Sheet – 12pm Tuesday following match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9840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774" y="1825625"/>
            <a:ext cx="9684026" cy="4351338"/>
          </a:xfrm>
        </p:spPr>
        <p:txBody>
          <a:bodyPr/>
          <a:lstStyle/>
          <a:p>
            <a:r>
              <a:rPr lang="en-AU" dirty="0"/>
              <a:t>Complete the questions on </a:t>
            </a:r>
            <a:br>
              <a:rPr lang="en-AU" dirty="0"/>
            </a:br>
            <a:r>
              <a:rPr lang="en-AU" dirty="0"/>
              <a:t>Concussion App – Head Check</a:t>
            </a:r>
          </a:p>
          <a:p>
            <a:r>
              <a:rPr lang="en-AU" dirty="0"/>
              <a:t>Download it onto your phone</a:t>
            </a:r>
          </a:p>
          <a:p>
            <a:r>
              <a:rPr lang="en-AU" dirty="0"/>
              <a:t>Simple “YES” or “NO” questions</a:t>
            </a:r>
          </a:p>
          <a:p>
            <a:r>
              <a:rPr lang="en-AU" dirty="0"/>
              <a:t>CONCUSSION POLICY – if concussed</a:t>
            </a:r>
            <a:br>
              <a:rPr lang="en-AU" dirty="0"/>
            </a:br>
            <a:r>
              <a:rPr lang="en-AU" dirty="0"/>
              <a:t>a player needs doctor’s clearance to play</a:t>
            </a:r>
            <a:br>
              <a:rPr lang="en-AU" dirty="0"/>
            </a:br>
            <a:r>
              <a:rPr lang="en-AU" dirty="0"/>
              <a:t>the week after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 descr="Image result for head check ap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698" y="1825625"/>
            <a:ext cx="2857500" cy="4029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1254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Team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852" y="1825625"/>
            <a:ext cx="9721948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Coach and Assistant Coach</a:t>
            </a:r>
          </a:p>
          <a:p>
            <a:r>
              <a:rPr lang="en-AU" dirty="0"/>
              <a:t>Coach – all age groups – needs Foundation accreditation</a:t>
            </a:r>
          </a:p>
          <a:p>
            <a:r>
              <a:rPr lang="en-AU" dirty="0"/>
              <a:t>Assistant Coach – for U11+ Foundation accreditation</a:t>
            </a:r>
          </a:p>
          <a:p>
            <a:r>
              <a:rPr lang="en-AU" dirty="0"/>
              <a:t>Coach is responsible for bench behaviour</a:t>
            </a:r>
          </a:p>
          <a:p>
            <a:r>
              <a:rPr lang="en-AU" dirty="0"/>
              <a:t>Cannot enter field of play during the game</a:t>
            </a:r>
          </a:p>
        </p:txBody>
      </p:sp>
    </p:spTree>
    <p:extLst>
      <p:ext uri="{BB962C8B-B14F-4D97-AF65-F5344CB8AC3E}">
        <p14:creationId xmlns:p14="http://schemas.microsoft.com/office/powerpoint/2010/main" val="16702630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Team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9988" y="1825625"/>
            <a:ext cx="9693812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Trainer</a:t>
            </a:r>
          </a:p>
          <a:p>
            <a:r>
              <a:rPr lang="en-AU" dirty="0"/>
              <a:t>Requires First Aid Level 1 (all teams)</a:t>
            </a:r>
          </a:p>
          <a:p>
            <a:r>
              <a:rPr lang="en-AU" dirty="0"/>
              <a:t>For U13 and above (requires Emergency Response)</a:t>
            </a:r>
          </a:p>
          <a:p>
            <a:r>
              <a:rPr lang="en-AU" dirty="0"/>
              <a:t>Club provides training – run over two nights – no charge</a:t>
            </a:r>
          </a:p>
          <a:p>
            <a:r>
              <a:rPr lang="en-AU" dirty="0"/>
              <a:t>Dates are: Monday 26</a:t>
            </a:r>
            <a:r>
              <a:rPr lang="en-AU" baseline="30000" dirty="0"/>
              <a:t>th</a:t>
            </a:r>
            <a:r>
              <a:rPr lang="en-AU" dirty="0"/>
              <a:t> and Wednesday 28</a:t>
            </a:r>
            <a:r>
              <a:rPr lang="en-AU" baseline="30000" dirty="0"/>
              <a:t>th</a:t>
            </a:r>
            <a:r>
              <a:rPr lang="en-AU" dirty="0"/>
              <a:t> March</a:t>
            </a:r>
          </a:p>
          <a:p>
            <a:r>
              <a:rPr lang="en-AU" dirty="0"/>
              <a:t>At South Oakleigh Club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5567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Team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852" y="1825625"/>
            <a:ext cx="97219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Umpires</a:t>
            </a:r>
          </a:p>
          <a:p>
            <a:r>
              <a:rPr lang="en-AU" dirty="0"/>
              <a:t>Modified Rules</a:t>
            </a:r>
          </a:p>
          <a:p>
            <a:pPr marL="0" indent="0">
              <a:buNone/>
            </a:pPr>
            <a:r>
              <a:rPr lang="en-AU" dirty="0"/>
              <a:t>Must be accredited:</a:t>
            </a:r>
          </a:p>
          <a:p>
            <a:pPr lvl="1"/>
            <a:r>
              <a:rPr lang="en-AU" dirty="0"/>
              <a:t>AFL Vic Club  Umpire ONLINE course </a:t>
            </a:r>
          </a:p>
          <a:p>
            <a:pPr lvl="1"/>
            <a:r>
              <a:rPr lang="en-AU" dirty="0"/>
              <a:t>Signed copy of the 2018 Club Umpire Code of Conduct sent to SMJFL</a:t>
            </a:r>
          </a:p>
          <a:p>
            <a:pPr lvl="1"/>
            <a:r>
              <a:rPr lang="en-AU" dirty="0"/>
              <a:t>INFORMATION SESSIONS – UPDATE DATES</a:t>
            </a:r>
          </a:p>
          <a:p>
            <a:r>
              <a:rPr lang="en-AU" dirty="0"/>
              <a:t>U11 and above – League appointed</a:t>
            </a:r>
          </a:p>
          <a:p>
            <a:pPr marL="0" indent="0">
              <a:buNone/>
            </a:pPr>
            <a:r>
              <a:rPr lang="en-AU" dirty="0"/>
              <a:t>Remember – they may be learning too! IMPORTANT TO MANAGE SPECTATOR BEHAVIOUR</a:t>
            </a:r>
          </a:p>
        </p:txBody>
      </p:sp>
    </p:spTree>
    <p:extLst>
      <p:ext uri="{BB962C8B-B14F-4D97-AF65-F5344CB8AC3E}">
        <p14:creationId xmlns:p14="http://schemas.microsoft.com/office/powerpoint/2010/main" val="279915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640" y="2008505"/>
            <a:ext cx="10233800" cy="4351338"/>
          </a:xfrm>
        </p:spPr>
        <p:txBody>
          <a:bodyPr/>
          <a:lstStyle/>
          <a:p>
            <a:r>
              <a:rPr lang="en-AU" dirty="0"/>
              <a:t>SPFC uses Facebook, Instagram, Twitter and YouTube</a:t>
            </a:r>
          </a:p>
          <a:p>
            <a:r>
              <a:rPr lang="en-AU" dirty="0"/>
              <a:t>To engage members and showcase the great experience the kids have at SPFC</a:t>
            </a:r>
          </a:p>
          <a:p>
            <a:r>
              <a:rPr lang="en-AU" dirty="0"/>
              <a:t>Review Social Media policy – policies and procedures (website)</a:t>
            </a:r>
          </a:p>
          <a:p>
            <a:r>
              <a:rPr lang="en-AU" dirty="0"/>
              <a:t>Ensure that parents are OK with kids images being posted</a:t>
            </a:r>
          </a:p>
          <a:p>
            <a:r>
              <a:rPr lang="en-AU" dirty="0"/>
              <a:t>We will prepare and email for you to send to your team</a:t>
            </a:r>
          </a:p>
          <a:p>
            <a:r>
              <a:rPr lang="en-AU" dirty="0"/>
              <a:t>We will provide weekly newsletter template for you to send to your team</a:t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00318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Team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530" y="1825625"/>
            <a:ext cx="964427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Other Roles – refer handbook</a:t>
            </a:r>
          </a:p>
          <a:p>
            <a:r>
              <a:rPr lang="en-AU" dirty="0"/>
              <a:t>Timekeeper</a:t>
            </a:r>
          </a:p>
          <a:p>
            <a:r>
              <a:rPr lang="en-AU" dirty="0"/>
              <a:t>Goal Umpire</a:t>
            </a:r>
          </a:p>
          <a:p>
            <a:r>
              <a:rPr lang="en-AU" dirty="0"/>
              <a:t>Boundary Umpire – not in modified rules – U11 to U13</a:t>
            </a:r>
          </a:p>
          <a:p>
            <a:r>
              <a:rPr lang="en-AU" dirty="0"/>
              <a:t>Runner – WWC check</a:t>
            </a:r>
          </a:p>
          <a:p>
            <a:r>
              <a:rPr lang="en-AU" dirty="0"/>
              <a:t>Umpire Escort – WWC Check</a:t>
            </a:r>
          </a:p>
          <a:p>
            <a:r>
              <a:rPr lang="en-AU" dirty="0"/>
              <a:t>Water Carrier – not in modified rules – WWC Check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37723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Team 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852" y="1825625"/>
            <a:ext cx="9721948" cy="4351338"/>
          </a:xfrm>
        </p:spPr>
        <p:txBody>
          <a:bodyPr/>
          <a:lstStyle/>
          <a:p>
            <a:r>
              <a:rPr lang="en-AU" dirty="0"/>
              <a:t>Jumpers</a:t>
            </a:r>
          </a:p>
          <a:p>
            <a:r>
              <a:rPr lang="en-AU" dirty="0"/>
              <a:t>Match balls (2)</a:t>
            </a:r>
          </a:p>
          <a:p>
            <a:r>
              <a:rPr lang="en-AU" dirty="0"/>
              <a:t>Bibs, goal umpire coat and flags</a:t>
            </a:r>
          </a:p>
          <a:p>
            <a:r>
              <a:rPr lang="en-AU" dirty="0"/>
              <a:t>First Aid Kit</a:t>
            </a:r>
          </a:p>
          <a:p>
            <a:r>
              <a:rPr lang="en-AU" dirty="0"/>
              <a:t>Helmets</a:t>
            </a:r>
          </a:p>
          <a:p>
            <a:r>
              <a:rPr lang="en-AU" dirty="0"/>
              <a:t>Warm up jackets – U14 to U17 only</a:t>
            </a:r>
          </a:p>
          <a:p>
            <a:r>
              <a:rPr lang="en-AU" dirty="0"/>
              <a:t>Water bottles – supplied to coach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56259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Team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278" y="1825625"/>
            <a:ext cx="9657522" cy="4351338"/>
          </a:xfrm>
        </p:spPr>
        <p:txBody>
          <a:bodyPr/>
          <a:lstStyle/>
          <a:p>
            <a:r>
              <a:rPr lang="en-AU" dirty="0"/>
              <a:t>Provide team with game day reminders</a:t>
            </a:r>
          </a:p>
          <a:p>
            <a:pPr lvl="1"/>
            <a:r>
              <a:rPr lang="en-AU" dirty="0"/>
              <a:t>Game time – arrival time</a:t>
            </a:r>
          </a:p>
          <a:p>
            <a:pPr lvl="1"/>
            <a:r>
              <a:rPr lang="en-AU" dirty="0"/>
              <a:t>Short colour</a:t>
            </a:r>
          </a:p>
          <a:p>
            <a:pPr lvl="1"/>
            <a:r>
              <a:rPr lang="en-AU" dirty="0"/>
              <a:t>Advise who is rostered on to help</a:t>
            </a:r>
          </a:p>
          <a:p>
            <a:r>
              <a:rPr lang="en-AU" dirty="0"/>
              <a:t>Match reports – if coach wants to write</a:t>
            </a:r>
          </a:p>
          <a:p>
            <a:r>
              <a:rPr lang="en-AU" dirty="0"/>
              <a:t>Keep team updated on:</a:t>
            </a:r>
          </a:p>
          <a:p>
            <a:pPr lvl="1"/>
            <a:r>
              <a:rPr lang="en-AU" dirty="0"/>
              <a:t>club news (e.g. events, SMJFL correspondence)</a:t>
            </a:r>
          </a:p>
          <a:p>
            <a:pPr lvl="1"/>
            <a:r>
              <a:rPr lang="en-AU" dirty="0"/>
              <a:t>team specific news (photo day time, anchor duty</a:t>
            </a:r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56612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Trophies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530" y="1825625"/>
            <a:ext cx="9644270" cy="4351338"/>
          </a:xfrm>
        </p:spPr>
        <p:txBody>
          <a:bodyPr/>
          <a:lstStyle/>
          <a:p>
            <a:r>
              <a:rPr lang="en-AU" dirty="0"/>
              <a:t>Following completion of season – nominate those receiving trophies</a:t>
            </a:r>
          </a:p>
          <a:p>
            <a:r>
              <a:rPr lang="en-AU" dirty="0"/>
              <a:t>Details on trophies in handbook</a:t>
            </a:r>
          </a:p>
          <a:p>
            <a:r>
              <a:rPr lang="en-AU" dirty="0"/>
              <a:t>No extra trophies to be supplied</a:t>
            </a:r>
          </a:p>
        </p:txBody>
      </p:sp>
    </p:spTree>
    <p:extLst>
      <p:ext uri="{BB962C8B-B14F-4D97-AF65-F5344CB8AC3E}">
        <p14:creationId xmlns:p14="http://schemas.microsoft.com/office/powerpoint/2010/main" val="30951801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SMJFL Media Day – Julie Cooper Pavilion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825625"/>
            <a:ext cx="9525000" cy="4351338"/>
          </a:xfrm>
        </p:spPr>
        <p:txBody>
          <a:bodyPr>
            <a:normAutofit lnSpcReduction="10000"/>
          </a:bodyPr>
          <a:lstStyle/>
          <a:p>
            <a:r>
              <a:rPr lang="en-AU" b="1" dirty="0"/>
              <a:t>Tuesday 4 April</a:t>
            </a:r>
            <a:r>
              <a:rPr lang="en-AU" dirty="0"/>
              <a:t> - Red Onion Creative -  are capturing content (photos and videos) to be used during the year, for specific campaigns, recognition rounds, events and functions. </a:t>
            </a:r>
            <a:br>
              <a:rPr lang="en-AU" dirty="0"/>
            </a:br>
            <a:endParaRPr lang="en-AU" dirty="0"/>
          </a:p>
          <a:p>
            <a:r>
              <a:rPr lang="en-AU" dirty="0"/>
              <a:t>require at least 4-6 players from each club (1 boy and 1 girl, from U8-10, U11-13 &amp; U14-18). </a:t>
            </a:r>
          </a:p>
          <a:p>
            <a:r>
              <a:rPr lang="en-AU" dirty="0"/>
              <a:t>looking for enthusiastic, talkative kids from a diverse range of cultural backgrounds. There will be multiple 'stations' for video and photography scenes. Attendees will be given certain scheduled times to ensure people aren't required for a full day, and to reduce wait times.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30444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Helpful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5364" y="1825625"/>
            <a:ext cx="9668435" cy="4351338"/>
          </a:xfrm>
        </p:spPr>
        <p:txBody>
          <a:bodyPr/>
          <a:lstStyle/>
          <a:p>
            <a:r>
              <a:rPr lang="en-AU" dirty="0"/>
              <a:t>Team App - Fixtures, Results, Ladders, News,	Events, Notifications &amp; Reminders </a:t>
            </a:r>
          </a:p>
          <a:p>
            <a:endParaRPr lang="en-AU" dirty="0"/>
          </a:p>
          <a:p>
            <a:r>
              <a:rPr lang="en-AU" dirty="0"/>
              <a:t>Sports TG – Game Day – Fixtures, Results, Ladders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 descr="https://gallery.mailchimp.com/fdc5b029e7ef64bd8d5633633/images/b4b4553c-8031-4d24-8802-8392e445f5db.jpg">
            <a:hlinkClick r:id="rId2" tgtFrame="&quot;_blank&quot;" tooltip="&quot;&quot;"/>
          </p:cNvPr>
          <p:cNvPicPr/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119" y="1825625"/>
            <a:ext cx="1562100" cy="121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4"/>
          <a:srcRect l="5152" t="8109" r="12254"/>
          <a:stretch/>
        </p:blipFill>
        <p:spPr bwMode="auto">
          <a:xfrm>
            <a:off x="4152618" y="3711015"/>
            <a:ext cx="4733925" cy="2806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1846423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278" y="1825625"/>
            <a:ext cx="9657522" cy="4351338"/>
          </a:xfrm>
        </p:spPr>
        <p:txBody>
          <a:bodyPr/>
          <a:lstStyle/>
          <a:p>
            <a:r>
              <a:rPr lang="en-AU" dirty="0"/>
              <a:t>GOOD LUCK!!</a:t>
            </a:r>
          </a:p>
          <a:p>
            <a:endParaRPr lang="en-AU" dirty="0"/>
          </a:p>
          <a:p>
            <a:r>
              <a:rPr lang="en-AU" dirty="0"/>
              <a:t>Teams can’t take the field without you!</a:t>
            </a:r>
          </a:p>
          <a:p>
            <a:endParaRPr lang="en-AU" dirty="0"/>
          </a:p>
          <a:p>
            <a:r>
              <a:rPr lang="en-AU" dirty="0"/>
              <a:t>Problems - Contact Penny or your coordinator</a:t>
            </a:r>
          </a:p>
        </p:txBody>
      </p:sp>
    </p:spTree>
    <p:extLst>
      <p:ext uri="{BB962C8B-B14F-4D97-AF65-F5344CB8AC3E}">
        <p14:creationId xmlns:p14="http://schemas.microsoft.com/office/powerpoint/2010/main" val="625860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Child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Child Safety Presentation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 err="1">
                <a:hlinkClick r:id="rId2" action="ppaction://hlinkpres?slideindex=1&amp;slidetitle="/>
              </a:rPr>
              <a:t>CSO_Coaches</a:t>
            </a:r>
            <a:r>
              <a:rPr lang="en-AU" dirty="0">
                <a:hlinkClick r:id="rId2" action="ppaction://hlinkpres?slideindex=1&amp;slidetitle="/>
              </a:rPr>
              <a:t>, Trainers &amp; Volunteers.pptx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841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WWC Checks – Child Safety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784" y="1825625"/>
            <a:ext cx="9736015" cy="4351338"/>
          </a:xfrm>
        </p:spPr>
        <p:txBody>
          <a:bodyPr/>
          <a:lstStyle/>
          <a:p>
            <a:r>
              <a:rPr lang="en-AU" dirty="0"/>
              <a:t>Teacher Registration and Vic Police are not accepted</a:t>
            </a:r>
          </a:p>
          <a:p>
            <a:r>
              <a:rPr lang="en-AU" dirty="0"/>
              <a:t>Need to nominate SMJFL on your application or within your account</a:t>
            </a:r>
          </a:p>
          <a:p>
            <a:r>
              <a:rPr lang="en-AU" dirty="0"/>
              <a:t>If have a WWC need to create an account – add SMJFL</a:t>
            </a:r>
          </a:p>
          <a:p>
            <a:r>
              <a:rPr lang="en-AU" dirty="0"/>
              <a:t>SMJFL to assist with this process</a:t>
            </a:r>
          </a:p>
          <a:p>
            <a:r>
              <a:rPr lang="en-AU" dirty="0"/>
              <a:t>Qualifications – including coaching/trainer need to be uploaded into </a:t>
            </a:r>
            <a:r>
              <a:rPr lang="en-AU" dirty="0" err="1"/>
              <a:t>Everproof</a:t>
            </a:r>
            <a:r>
              <a:rPr lang="en-AU" dirty="0"/>
              <a:t> BEFORE ROUND 1 – or points may be deducted</a:t>
            </a:r>
          </a:p>
        </p:txBody>
      </p:sp>
    </p:spTree>
    <p:extLst>
      <p:ext uri="{BB962C8B-B14F-4D97-AF65-F5344CB8AC3E}">
        <p14:creationId xmlns:p14="http://schemas.microsoft.com/office/powerpoint/2010/main" val="181063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WWC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538" y="1825625"/>
            <a:ext cx="95912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As a minimum – SMJFL requires the following roles to have WWCC:</a:t>
            </a:r>
          </a:p>
          <a:p>
            <a:r>
              <a:rPr lang="en-AU" dirty="0"/>
              <a:t>Coach					Trainer</a:t>
            </a:r>
          </a:p>
          <a:p>
            <a:r>
              <a:rPr lang="en-AU" dirty="0"/>
              <a:t>Assistant Coach				Team Manager</a:t>
            </a:r>
          </a:p>
          <a:p>
            <a:r>
              <a:rPr lang="en-AU" dirty="0"/>
              <a:t>Runner					Volunteer Umpire</a:t>
            </a:r>
          </a:p>
          <a:p>
            <a:r>
              <a:rPr lang="en-AU" dirty="0"/>
              <a:t>Umpire Escort</a:t>
            </a:r>
          </a:p>
          <a:p>
            <a:r>
              <a:rPr lang="en-AU" dirty="0"/>
              <a:t>HOWEVER - Any person assisting who does not have children at club needs a WWC.  So if rotating roles – ensure each parent has WWC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4548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782" y="1825625"/>
            <a:ext cx="9631017" cy="4351338"/>
          </a:xfrm>
        </p:spPr>
        <p:txBody>
          <a:bodyPr/>
          <a:lstStyle/>
          <a:p>
            <a:r>
              <a:rPr lang="en-AU" dirty="0"/>
              <a:t>All teams excluding U8 boys and U10 girls</a:t>
            </a:r>
          </a:p>
          <a:p>
            <a:r>
              <a:rPr lang="en-AU" dirty="0"/>
              <a:t>4 sets of votes each week</a:t>
            </a:r>
          </a:p>
          <a:p>
            <a:r>
              <a:rPr lang="en-AU" dirty="0"/>
              <a:t>Coach, Assistant Coach, Runner and one other parent (MAKE SURE THEY UNDERSTAND THE GAME)</a:t>
            </a:r>
          </a:p>
          <a:p>
            <a:r>
              <a:rPr lang="en-AU" dirty="0"/>
              <a:t>Store in sealed envelopes – each round</a:t>
            </a:r>
          </a:p>
          <a:p>
            <a:pPr lvl="1"/>
            <a:r>
              <a:rPr lang="en-AU" dirty="0"/>
              <a:t>SMALL envelope for each vote slip </a:t>
            </a:r>
          </a:p>
          <a:p>
            <a:pPr lvl="1"/>
            <a:r>
              <a:rPr lang="en-AU" dirty="0"/>
              <a:t>BIG envelope for the 4 votes for each Round</a:t>
            </a:r>
          </a:p>
          <a:p>
            <a:r>
              <a:rPr lang="en-AU" dirty="0"/>
              <a:t>Retain until vote count – SPECIFY DAYS</a:t>
            </a:r>
          </a:p>
          <a:p>
            <a:r>
              <a:rPr lang="en-AU" dirty="0"/>
              <a:t>Club provides a vote counting spreadsheet</a:t>
            </a:r>
          </a:p>
        </p:txBody>
      </p:sp>
    </p:spTree>
    <p:extLst>
      <p:ext uri="{BB962C8B-B14F-4D97-AF65-F5344CB8AC3E}">
        <p14:creationId xmlns:p14="http://schemas.microsoft.com/office/powerpoint/2010/main" val="146743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Vote Count Night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522" y="1825625"/>
            <a:ext cx="9697278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We will hold two vote count nights.  Coaches and Team Managers must attend.</a:t>
            </a:r>
          </a:p>
          <a:p>
            <a:pPr marL="0" indent="0">
              <a:buNone/>
            </a:pPr>
            <a:r>
              <a:rPr lang="en-AU" dirty="0"/>
              <a:t>U9 and U10 mixed – Tuesday 7</a:t>
            </a:r>
            <a:r>
              <a:rPr lang="en-AU" baseline="30000" dirty="0"/>
              <a:t>th</a:t>
            </a:r>
            <a:r>
              <a:rPr lang="en-AU" dirty="0"/>
              <a:t> August, 7pm</a:t>
            </a:r>
          </a:p>
          <a:p>
            <a:pPr marL="0" indent="0">
              <a:buNone/>
            </a:pPr>
            <a:r>
              <a:rPr lang="en-AU" dirty="0"/>
              <a:t>All remaining teams – Tuesday 14</a:t>
            </a:r>
            <a:r>
              <a:rPr lang="en-AU" baseline="30000" dirty="0"/>
              <a:t>th</a:t>
            </a:r>
            <a:r>
              <a:rPr lang="en-AU" dirty="0"/>
              <a:t> August, 7pm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Measure to improve governance and integrity of the vote count.  Enable the details to be provided to the club.  Enable football department to view results to assist with planning. </a:t>
            </a:r>
          </a:p>
        </p:txBody>
      </p:sp>
    </p:spTree>
    <p:extLst>
      <p:ext uri="{BB962C8B-B14F-4D97-AF65-F5344CB8AC3E}">
        <p14:creationId xmlns:p14="http://schemas.microsoft.com/office/powerpoint/2010/main" val="347858580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Custom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0000"/>
      </a:accent1>
      <a:accent2>
        <a:srgbClr val="00B050"/>
      </a:accent2>
      <a:accent3>
        <a:srgbClr val="757575"/>
      </a:accent3>
      <a:accent4>
        <a:srgbClr val="000000"/>
      </a:accent4>
      <a:accent5>
        <a:srgbClr val="FFFFFF"/>
      </a:accent5>
      <a:accent6>
        <a:srgbClr val="2C3C43"/>
      </a:accent6>
      <a:hlink>
        <a:srgbClr val="92D050"/>
      </a:hlink>
      <a:folHlink>
        <a:srgbClr val="FFFFFF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483</TotalTime>
  <Words>1960</Words>
  <Application>Microsoft Office PowerPoint</Application>
  <PresentationFormat>Widescreen</PresentationFormat>
  <Paragraphs>341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Corbel</vt:lpstr>
      <vt:lpstr>Depth</vt:lpstr>
      <vt:lpstr>Information Night 2018</vt:lpstr>
      <vt:lpstr>Club Information</vt:lpstr>
      <vt:lpstr>Football Department</vt:lpstr>
      <vt:lpstr>Communications</vt:lpstr>
      <vt:lpstr>Child Safety</vt:lpstr>
      <vt:lpstr>WWC Checks – Child Safety Policy</vt:lpstr>
      <vt:lpstr>WWC Check</vt:lpstr>
      <vt:lpstr>Votes</vt:lpstr>
      <vt:lpstr>Vote Count Night</vt:lpstr>
      <vt:lpstr>Injury</vt:lpstr>
      <vt:lpstr>Infringements</vt:lpstr>
      <vt:lpstr>SMJFL Umpires – changes</vt:lpstr>
      <vt:lpstr>By Law Changes</vt:lpstr>
      <vt:lpstr>By-Law Changes</vt:lpstr>
      <vt:lpstr>By-Law Changes</vt:lpstr>
      <vt:lpstr>Things to Note</vt:lpstr>
      <vt:lpstr>Canteen &amp; Anchor</vt:lpstr>
      <vt:lpstr>Practice Matches</vt:lpstr>
      <vt:lpstr>Practice Match Times</vt:lpstr>
      <vt:lpstr>Presentation Afternoon</vt:lpstr>
      <vt:lpstr>Upcoming Events</vt:lpstr>
      <vt:lpstr>Disciplinary Issues</vt:lpstr>
      <vt:lpstr>Scenario 1 – Injury Stopped Play</vt:lpstr>
      <vt:lpstr>Scenario 2 – Incident, no report</vt:lpstr>
      <vt:lpstr>Scenario 3 – Loaning players</vt:lpstr>
      <vt:lpstr>Team Administration</vt:lpstr>
      <vt:lpstr>New Team Managers</vt:lpstr>
      <vt:lpstr>Team Administration</vt:lpstr>
      <vt:lpstr>Match Paperwork</vt:lpstr>
      <vt:lpstr>Pre game set up</vt:lpstr>
      <vt:lpstr>Competition Match Report</vt:lpstr>
      <vt:lpstr>Timekeeper and Goal Umpire Cards</vt:lpstr>
      <vt:lpstr>Team Bench</vt:lpstr>
      <vt:lpstr>SportsTG</vt:lpstr>
      <vt:lpstr>Results Entry</vt:lpstr>
      <vt:lpstr>Concussion</vt:lpstr>
      <vt:lpstr>Team Roles</vt:lpstr>
      <vt:lpstr>Team Roles</vt:lpstr>
      <vt:lpstr>Team Roles</vt:lpstr>
      <vt:lpstr>Team Roles</vt:lpstr>
      <vt:lpstr>Team Kit</vt:lpstr>
      <vt:lpstr>Team Communication</vt:lpstr>
      <vt:lpstr>Trophies</vt:lpstr>
      <vt:lpstr>SMJFL Media Day – Julie Cooper Pavilion</vt:lpstr>
      <vt:lpstr>Helpful Apps</vt:lpstr>
      <vt:lpstr>THANKS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Night 2017</dc:title>
  <dc:creator>Penny Hannan</dc:creator>
  <cp:lastModifiedBy>Penny Hannan</cp:lastModifiedBy>
  <cp:revision>63</cp:revision>
  <dcterms:created xsi:type="dcterms:W3CDTF">2017-03-08T06:40:02Z</dcterms:created>
  <dcterms:modified xsi:type="dcterms:W3CDTF">2018-03-20T12:10:03Z</dcterms:modified>
</cp:coreProperties>
</file>